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582" r:id="rId3"/>
    <p:sldId id="600" r:id="rId4"/>
    <p:sldId id="599" r:id="rId5"/>
    <p:sldId id="583" r:id="rId6"/>
    <p:sldId id="601" r:id="rId7"/>
    <p:sldId id="602" r:id="rId8"/>
    <p:sldId id="588" r:id="rId9"/>
    <p:sldId id="589" r:id="rId10"/>
    <p:sldId id="590" r:id="rId11"/>
    <p:sldId id="591" r:id="rId12"/>
    <p:sldId id="560" r:id="rId13"/>
    <p:sldId id="587" r:id="rId14"/>
    <p:sldId id="576" r:id="rId15"/>
    <p:sldId id="577" r:id="rId16"/>
    <p:sldId id="578" r:id="rId17"/>
    <p:sldId id="604" r:id="rId18"/>
    <p:sldId id="579" r:id="rId19"/>
    <p:sldId id="605" r:id="rId20"/>
    <p:sldId id="569" r:id="rId21"/>
  </p:sldIdLst>
  <p:sldSz cx="12192000" cy="6858000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panose="02020603050405020304" pitchFamily="18" charset="0"/>
        <a:ea typeface="楷体_GB2312" panose="02010609030101010101" pitchFamily="49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panose="02020603050405020304" pitchFamily="18" charset="0"/>
        <a:ea typeface="楷体_GB2312" panose="02010609030101010101" pitchFamily="49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panose="02020603050405020304" pitchFamily="18" charset="0"/>
        <a:ea typeface="楷体_GB2312" panose="02010609030101010101" pitchFamily="49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panose="02020603050405020304" pitchFamily="18" charset="0"/>
        <a:ea typeface="楷体_GB2312" panose="02010609030101010101" pitchFamily="49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panose="02020603050405020304" pitchFamily="18" charset="0"/>
        <a:ea typeface="楷体_GB2312" panose="0201060903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Times New Roman" panose="02020603050405020304" pitchFamily="18" charset="0"/>
        <a:ea typeface="楷体_GB2312" panose="0201060903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Times New Roman" panose="02020603050405020304" pitchFamily="18" charset="0"/>
        <a:ea typeface="楷体_GB2312" panose="0201060903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Times New Roman" panose="02020603050405020304" pitchFamily="18" charset="0"/>
        <a:ea typeface="楷体_GB2312" panose="0201060903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Times New Roman" panose="02020603050405020304" pitchFamily="18" charset="0"/>
        <a:ea typeface="楷体_GB2312" panose="0201060903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108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323418-A7E1-4B68-9CF8-C0D297157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2E6D3-C75C-4B38-A179-B1AFC86ADD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323418-A7E1-4B68-9CF8-C0D297157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2E6D3-C75C-4B38-A179-B1AFC86ADD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323418-A7E1-4B68-9CF8-C0D297157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2E6D3-C75C-4B38-A179-B1AFC86ADD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323418-A7E1-4B68-9CF8-C0D297157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2E6D3-C75C-4B38-A179-B1AFC86ADD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323418-A7E1-4B68-9CF8-C0D297157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2E6D3-C75C-4B38-A179-B1AFC86ADD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323418-A7E1-4B68-9CF8-C0D297157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2E6D3-C75C-4B38-A179-B1AFC86ADD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323418-A7E1-4B68-9CF8-C0D297157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2E6D3-C75C-4B38-A179-B1AFC86ADD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323418-A7E1-4B68-9CF8-C0D297157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2E6D3-C75C-4B38-A179-B1AFC86ADD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323418-A7E1-4B68-9CF8-C0D297157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2E6D3-C75C-4B38-A179-B1AFC86ADD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323418-A7E1-4B68-9CF8-C0D297157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2E6D3-C75C-4B38-A179-B1AFC86ADD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323418-A7E1-4B68-9CF8-C0D297157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2E6D3-C75C-4B38-A179-B1AFC86ADD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 b="0">
                <a:latin typeface="+mn-lt"/>
                <a:ea typeface="+mn-ea"/>
              </a:defRPr>
            </a:lvl1pPr>
          </a:lstStyle>
          <a:p>
            <a:fld id="{B2323418-A7E1-4B68-9CF8-C0D297157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b="0"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fld id="{BF92E6D3-C75C-4B38-A179-B1AFC86ADD6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r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GIF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GIF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GIF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13"/>
          <p:cNvGrpSpPr/>
          <p:nvPr/>
        </p:nvGrpSpPr>
        <p:grpSpPr bwMode="auto">
          <a:xfrm>
            <a:off x="5087939" y="981075"/>
            <a:ext cx="2879725" cy="4679950"/>
            <a:chOff x="1882" y="845"/>
            <a:chExt cx="1542" cy="2721"/>
          </a:xfrm>
        </p:grpSpPr>
        <p:sp>
          <p:nvSpPr>
            <p:cNvPr id="3077" name="Oval 3"/>
            <p:cNvSpPr>
              <a:spLocks noChangeArrowheads="1"/>
            </p:cNvSpPr>
            <p:nvPr/>
          </p:nvSpPr>
          <p:spPr bwMode="auto">
            <a:xfrm>
              <a:off x="2290" y="845"/>
              <a:ext cx="862" cy="862"/>
            </a:xfrm>
            <a:prstGeom prst="ellipse">
              <a:avLst/>
            </a:prstGeom>
            <a:solidFill>
              <a:schemeClr val="bg1"/>
            </a:solidFill>
            <a:ln w="19050" algn="ctr">
              <a:solidFill>
                <a:srgbClr val="0000FF"/>
              </a:solidFill>
              <a:round/>
              <a:tailEnd type="none" w="lg" len="lg"/>
            </a:ln>
          </p:spPr>
          <p:txBody>
            <a:bodyPr wrap="none" lIns="90000" tIns="46800" rIns="90000" bIns="46800" anchor="ctr"/>
            <a:lstStyle>
              <a:lvl1pPr eaLnBrk="0" hangingPunct="0"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078" name="Line 4"/>
            <p:cNvSpPr>
              <a:spLocks noChangeShapeType="1"/>
            </p:cNvSpPr>
            <p:nvPr/>
          </p:nvSpPr>
          <p:spPr bwMode="auto">
            <a:xfrm>
              <a:off x="2699" y="1706"/>
              <a:ext cx="0" cy="1044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3079" name="Line 5"/>
            <p:cNvSpPr>
              <a:spLocks noChangeShapeType="1"/>
            </p:cNvSpPr>
            <p:nvPr/>
          </p:nvSpPr>
          <p:spPr bwMode="auto">
            <a:xfrm flipH="1">
              <a:off x="2154" y="2024"/>
              <a:ext cx="545" cy="59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3080" name="Line 6"/>
            <p:cNvSpPr>
              <a:spLocks noChangeShapeType="1"/>
            </p:cNvSpPr>
            <p:nvPr/>
          </p:nvSpPr>
          <p:spPr bwMode="auto">
            <a:xfrm flipH="1" flipV="1">
              <a:off x="1882" y="2069"/>
              <a:ext cx="272" cy="54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3081" name="Line 7"/>
            <p:cNvSpPr>
              <a:spLocks noChangeShapeType="1"/>
            </p:cNvSpPr>
            <p:nvPr/>
          </p:nvSpPr>
          <p:spPr bwMode="auto">
            <a:xfrm>
              <a:off x="2699" y="2024"/>
              <a:ext cx="725" cy="27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3082" name="Line 8"/>
            <p:cNvSpPr>
              <a:spLocks noChangeShapeType="1"/>
            </p:cNvSpPr>
            <p:nvPr/>
          </p:nvSpPr>
          <p:spPr bwMode="auto">
            <a:xfrm flipH="1">
              <a:off x="2925" y="2296"/>
              <a:ext cx="499" cy="54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3083" name="Line 9"/>
            <p:cNvSpPr>
              <a:spLocks noChangeShapeType="1"/>
            </p:cNvSpPr>
            <p:nvPr/>
          </p:nvSpPr>
          <p:spPr bwMode="auto">
            <a:xfrm flipH="1">
              <a:off x="2109" y="2750"/>
              <a:ext cx="590" cy="81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3084" name="Line 10"/>
            <p:cNvSpPr>
              <a:spLocks noChangeShapeType="1"/>
            </p:cNvSpPr>
            <p:nvPr/>
          </p:nvSpPr>
          <p:spPr bwMode="auto">
            <a:xfrm>
              <a:off x="2699" y="2750"/>
              <a:ext cx="499" cy="81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3076" name="TextBox 13"/>
          <p:cNvSpPr txBox="1">
            <a:spLocks noChangeArrowheads="1"/>
          </p:cNvSpPr>
          <p:nvPr/>
        </p:nvSpPr>
        <p:spPr bwMode="auto">
          <a:xfrm>
            <a:off x="2064345" y="476250"/>
            <a:ext cx="92333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eaLnBrk="1" hangingPunct="1"/>
            <a:r>
              <a:rPr lang="zh-CN" altLang="en-US" sz="4800"/>
              <a:t>简  笔  画</a:t>
            </a:r>
            <a:endParaRPr lang="zh-CN" altLang="en-US" sz="4800"/>
          </a:p>
        </p:txBody>
      </p:sp>
    </p:spTree>
  </p:cSld>
  <p:clrMapOvr>
    <a:masterClrMapping/>
  </p:clrMapOvr>
  <p:transition spd="med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量角器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25" y="2743201"/>
            <a:ext cx="6686550" cy="383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0876" name="Line 12"/>
          <p:cNvSpPr>
            <a:spLocks noChangeShapeType="1"/>
          </p:cNvSpPr>
          <p:nvPr/>
        </p:nvSpPr>
        <p:spPr bwMode="auto">
          <a:xfrm flipH="1">
            <a:off x="1973264" y="6067425"/>
            <a:ext cx="4035425" cy="1588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877" name="Line 13"/>
          <p:cNvSpPr>
            <a:spLocks noChangeShapeType="1"/>
          </p:cNvSpPr>
          <p:nvPr/>
        </p:nvSpPr>
        <p:spPr bwMode="auto">
          <a:xfrm flipV="1">
            <a:off x="6008689" y="3121025"/>
            <a:ext cx="2873375" cy="294640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2424113" y="620713"/>
            <a:ext cx="6348412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/>
            <a:r>
              <a:rPr kumimoji="1" lang="zh-CN" altLang="en-US" sz="4800">
                <a:solidFill>
                  <a:srgbClr val="0000CC"/>
                </a:solidFill>
              </a:rPr>
              <a:t>读一读</a:t>
            </a:r>
            <a:endParaRPr kumimoji="1" lang="zh-CN" altLang="en-US" sz="480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20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20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135189" y="1541464"/>
            <a:ext cx="6840537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/>
            <a:r>
              <a:rPr lang="zh-CN" altLang="en-US" sz="2800"/>
              <a:t>小组讨论</a:t>
            </a:r>
            <a:r>
              <a:rPr lang="en-US" altLang="zh-CN" sz="2800"/>
              <a:t>:  </a:t>
            </a:r>
            <a:r>
              <a:rPr lang="zh-CN" altLang="en-US" sz="2800"/>
              <a:t>怎样测量下面两个角的度数</a:t>
            </a:r>
            <a:r>
              <a:rPr lang="en-US" altLang="zh-CN" sz="2800"/>
              <a:t>?</a:t>
            </a:r>
            <a:endParaRPr lang="en-US" altLang="zh-CN" sz="2800"/>
          </a:p>
        </p:txBody>
      </p:sp>
      <p:grpSp>
        <p:nvGrpSpPr>
          <p:cNvPr id="13315" name="Group 15"/>
          <p:cNvGrpSpPr/>
          <p:nvPr/>
        </p:nvGrpSpPr>
        <p:grpSpPr bwMode="auto">
          <a:xfrm>
            <a:off x="2782888" y="2794000"/>
            <a:ext cx="1987550" cy="1835150"/>
            <a:chOff x="793" y="1760"/>
            <a:chExt cx="1252" cy="1156"/>
          </a:xfrm>
        </p:grpSpPr>
        <p:sp>
          <p:nvSpPr>
            <p:cNvPr id="13321" name="Arc 4"/>
            <p:cNvSpPr/>
            <p:nvPr/>
          </p:nvSpPr>
          <p:spPr bwMode="auto">
            <a:xfrm>
              <a:off x="884" y="2659"/>
              <a:ext cx="94" cy="118"/>
            </a:xfrm>
            <a:custGeom>
              <a:avLst/>
              <a:gdLst>
                <a:gd name="T0" fmla="*/ 0 w 21600"/>
                <a:gd name="T1" fmla="*/ 0 h 20582"/>
                <a:gd name="T2" fmla="*/ 0 w 21600"/>
                <a:gd name="T3" fmla="*/ 0 h 20582"/>
                <a:gd name="T4" fmla="*/ 0 w 21600"/>
                <a:gd name="T5" fmla="*/ 0 h 20582"/>
                <a:gd name="T6" fmla="*/ 0 60000 65536"/>
                <a:gd name="T7" fmla="*/ 0 60000 65536"/>
                <a:gd name="T8" fmla="*/ 0 60000 65536"/>
                <a:gd name="T9" fmla="*/ 0 w 21600"/>
                <a:gd name="T10" fmla="*/ 0 h 20582"/>
                <a:gd name="T11" fmla="*/ 21600 w 21600"/>
                <a:gd name="T12" fmla="*/ 20582 h 2058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0582" fill="none" extrusionOk="0">
                  <a:moveTo>
                    <a:pt x="13058" y="-1"/>
                  </a:moveTo>
                  <a:cubicBezTo>
                    <a:pt x="18439" y="4083"/>
                    <a:pt x="21600" y="10450"/>
                    <a:pt x="21600" y="17206"/>
                  </a:cubicBezTo>
                  <a:cubicBezTo>
                    <a:pt x="21600" y="18336"/>
                    <a:pt x="21511" y="19465"/>
                    <a:pt x="21334" y="20581"/>
                  </a:cubicBezTo>
                </a:path>
                <a:path w="21600" h="20582" stroke="0" extrusionOk="0">
                  <a:moveTo>
                    <a:pt x="13058" y="-1"/>
                  </a:moveTo>
                  <a:cubicBezTo>
                    <a:pt x="18439" y="4083"/>
                    <a:pt x="21600" y="10450"/>
                    <a:pt x="21600" y="17206"/>
                  </a:cubicBezTo>
                  <a:cubicBezTo>
                    <a:pt x="21600" y="18336"/>
                    <a:pt x="21511" y="19465"/>
                    <a:pt x="21334" y="20581"/>
                  </a:cubicBezTo>
                  <a:lnTo>
                    <a:pt x="0" y="17206"/>
                  </a:lnTo>
                  <a:close/>
                </a:path>
              </a:pathLst>
            </a:custGeom>
            <a:noFill/>
            <a:ln w="19050">
              <a:solidFill>
                <a:srgbClr val="FF0066"/>
              </a:solidFill>
              <a:rou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3322" name="Line 6"/>
            <p:cNvSpPr>
              <a:spLocks noChangeShapeType="1"/>
            </p:cNvSpPr>
            <p:nvPr/>
          </p:nvSpPr>
          <p:spPr bwMode="auto">
            <a:xfrm>
              <a:off x="793" y="2784"/>
              <a:ext cx="1252" cy="0"/>
            </a:xfrm>
            <a:prstGeom prst="line">
              <a:avLst/>
            </a:prstGeom>
            <a:noFill/>
            <a:ln w="22225">
              <a:solidFill>
                <a:srgbClr val="0066CC"/>
              </a:solidFill>
              <a:rou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3323" name="Line 7"/>
            <p:cNvSpPr>
              <a:spLocks noChangeShapeType="1"/>
            </p:cNvSpPr>
            <p:nvPr/>
          </p:nvSpPr>
          <p:spPr bwMode="auto">
            <a:xfrm rot="-3600000">
              <a:off x="600" y="2227"/>
              <a:ext cx="1156" cy="221"/>
            </a:xfrm>
            <a:prstGeom prst="line">
              <a:avLst/>
            </a:prstGeom>
            <a:noFill/>
            <a:ln w="22225">
              <a:solidFill>
                <a:srgbClr val="0066CC"/>
              </a:solidFill>
              <a:rou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3324" name="Rectangle 8"/>
            <p:cNvSpPr>
              <a:spLocks noChangeArrowheads="1"/>
            </p:cNvSpPr>
            <p:nvPr/>
          </p:nvSpPr>
          <p:spPr bwMode="auto">
            <a:xfrm>
              <a:off x="1066" y="2478"/>
              <a:ext cx="280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9pPr>
            </a:lstStyle>
            <a:p>
              <a:pPr algn="l" eaLnBrk="1" hangingPunct="1"/>
              <a:r>
                <a:rPr lang="en-US" altLang="zh-CN" sz="2800"/>
                <a:t>1</a:t>
              </a:r>
              <a:endParaRPr lang="en-US" altLang="zh-CN" sz="2800"/>
            </a:p>
          </p:txBody>
        </p:sp>
      </p:grpSp>
      <p:grpSp>
        <p:nvGrpSpPr>
          <p:cNvPr id="13316" name="Group 9"/>
          <p:cNvGrpSpPr/>
          <p:nvPr/>
        </p:nvGrpSpPr>
        <p:grpSpPr bwMode="auto">
          <a:xfrm>
            <a:off x="6353176" y="2565400"/>
            <a:ext cx="2479675" cy="1987550"/>
            <a:chOff x="2447" y="1860"/>
            <a:chExt cx="1562" cy="1252"/>
          </a:xfrm>
        </p:grpSpPr>
        <p:sp>
          <p:nvSpPr>
            <p:cNvPr id="13317" name="Arc 10"/>
            <p:cNvSpPr/>
            <p:nvPr/>
          </p:nvSpPr>
          <p:spPr bwMode="auto">
            <a:xfrm>
              <a:off x="3540" y="2823"/>
              <a:ext cx="258" cy="206"/>
            </a:xfrm>
            <a:custGeom>
              <a:avLst/>
              <a:gdLst>
                <a:gd name="T0" fmla="*/ 0 w 32578"/>
                <a:gd name="T1" fmla="*/ 0 h 25868"/>
                <a:gd name="T2" fmla="*/ 0 w 32578"/>
                <a:gd name="T3" fmla="*/ 0 h 25868"/>
                <a:gd name="T4" fmla="*/ 0 w 32578"/>
                <a:gd name="T5" fmla="*/ 0 h 25868"/>
                <a:gd name="T6" fmla="*/ 0 60000 65536"/>
                <a:gd name="T7" fmla="*/ 0 60000 65536"/>
                <a:gd name="T8" fmla="*/ 0 60000 65536"/>
                <a:gd name="T9" fmla="*/ 0 w 32578"/>
                <a:gd name="T10" fmla="*/ 0 h 25868"/>
                <a:gd name="T11" fmla="*/ 32578 w 32578"/>
                <a:gd name="T12" fmla="*/ 25868 h 258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578" h="25868" fill="none" extrusionOk="0">
                  <a:moveTo>
                    <a:pt x="425" y="25868"/>
                  </a:moveTo>
                  <a:cubicBezTo>
                    <a:pt x="142" y="24463"/>
                    <a:pt x="0" y="2303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461" y="-1"/>
                    <a:pt x="29252" y="1035"/>
                    <a:pt x="32578" y="2997"/>
                  </a:cubicBezTo>
                </a:path>
                <a:path w="32578" h="25868" stroke="0" extrusionOk="0">
                  <a:moveTo>
                    <a:pt x="425" y="25868"/>
                  </a:moveTo>
                  <a:cubicBezTo>
                    <a:pt x="142" y="24463"/>
                    <a:pt x="0" y="2303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461" y="-1"/>
                    <a:pt x="29252" y="1035"/>
                    <a:pt x="32578" y="2997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9050">
              <a:solidFill>
                <a:srgbClr val="FF0066"/>
              </a:solidFill>
              <a:rou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3318" name="Line 11"/>
            <p:cNvSpPr>
              <a:spLocks noChangeShapeType="1"/>
            </p:cNvSpPr>
            <p:nvPr/>
          </p:nvSpPr>
          <p:spPr bwMode="auto">
            <a:xfrm>
              <a:off x="2447" y="3028"/>
              <a:ext cx="1252" cy="0"/>
            </a:xfrm>
            <a:prstGeom prst="line">
              <a:avLst/>
            </a:prstGeom>
            <a:noFill/>
            <a:ln w="22225">
              <a:solidFill>
                <a:srgbClr val="0066CC"/>
              </a:solidFill>
              <a:rou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3319" name="Line 12"/>
            <p:cNvSpPr>
              <a:spLocks noChangeShapeType="1"/>
            </p:cNvSpPr>
            <p:nvPr/>
          </p:nvSpPr>
          <p:spPr bwMode="auto">
            <a:xfrm rot="18000000" flipH="1">
              <a:off x="3383" y="2486"/>
              <a:ext cx="1252" cy="0"/>
            </a:xfrm>
            <a:prstGeom prst="line">
              <a:avLst/>
            </a:prstGeom>
            <a:noFill/>
            <a:ln w="22225">
              <a:solidFill>
                <a:srgbClr val="0066CC"/>
              </a:solidFill>
              <a:rou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3320" name="Rectangle 13"/>
            <p:cNvSpPr>
              <a:spLocks noChangeArrowheads="1"/>
            </p:cNvSpPr>
            <p:nvPr/>
          </p:nvSpPr>
          <p:spPr bwMode="auto">
            <a:xfrm>
              <a:off x="3416" y="2568"/>
              <a:ext cx="280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9pPr>
            </a:lstStyle>
            <a:p>
              <a:pPr algn="l" eaLnBrk="1" hangingPunct="1"/>
              <a:r>
                <a:rPr lang="en-US" altLang="zh-CN" sz="2800"/>
                <a:t>2</a:t>
              </a:r>
              <a:endParaRPr lang="en-US" altLang="zh-CN" sz="2800"/>
            </a:p>
          </p:txBody>
        </p:sp>
      </p:grpSp>
    </p:spTree>
  </p:cSld>
  <p:clrMapOvr>
    <a:masterClrMapping/>
  </p:clrMapOvr>
  <p:transition spd="med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量角器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981075"/>
            <a:ext cx="6048375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1941513" y="357189"/>
            <a:ext cx="43735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b="0">
                <a:solidFill>
                  <a:schemeClr val="accent2"/>
                </a:solidFill>
                <a:ea typeface="黑体" panose="02010609060101010101" pitchFamily="49" charset="-122"/>
              </a:rPr>
              <a:t>用量角器量角的步骤</a:t>
            </a:r>
            <a:endParaRPr kumimoji="1" lang="zh-CN" altLang="en-US" b="0">
              <a:solidFill>
                <a:schemeClr val="accent2"/>
              </a:solidFill>
              <a:ea typeface="黑体" panose="02010609060101010101" pitchFamily="49" charset="-122"/>
            </a:endParaRPr>
          </a:p>
        </p:txBody>
      </p:sp>
      <p:sp>
        <p:nvSpPr>
          <p:cNvPr id="14340" name="Text Box 7"/>
          <p:cNvSpPr txBox="1">
            <a:spLocks noChangeArrowheads="1"/>
          </p:cNvSpPr>
          <p:nvPr/>
        </p:nvSpPr>
        <p:spPr bwMode="auto">
          <a:xfrm>
            <a:off x="1866900" y="4406900"/>
            <a:ext cx="83327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en-US" altLang="zh-CN" sz="2400" b="0">
                <a:ea typeface="黑体" panose="02010609060101010101" pitchFamily="49" charset="-122"/>
              </a:rPr>
              <a:t> 1</a:t>
            </a:r>
            <a:r>
              <a:rPr kumimoji="1" lang="zh-CN" altLang="en-US" sz="2400" b="0">
                <a:ea typeface="黑体" panose="02010609060101010101" pitchFamily="49" charset="-122"/>
              </a:rPr>
              <a:t>、把量角器中心和角的顶点重合，</a:t>
            </a:r>
            <a:r>
              <a:rPr lang="en-US" altLang="zh-CN" sz="2400" b="0">
                <a:ea typeface="宋体" panose="02010600030101010101" pitchFamily="2" charset="-122"/>
              </a:rPr>
              <a:t>0°</a:t>
            </a:r>
            <a:r>
              <a:rPr kumimoji="1" lang="zh-CN" altLang="en-US" sz="2400" b="0">
                <a:ea typeface="黑体" panose="02010609060101010101" pitchFamily="49" charset="-122"/>
              </a:rPr>
              <a:t>刻度线和角的一条边</a:t>
            </a:r>
            <a:endParaRPr kumimoji="1" lang="en-US" altLang="zh-CN" sz="2400" b="0">
              <a:ea typeface="黑体" panose="02010609060101010101" pitchFamily="49" charset="-122"/>
            </a:endParaRPr>
          </a:p>
          <a:p>
            <a:pPr algn="l" eaLnBrk="1" hangingPunct="1">
              <a:spcBef>
                <a:spcPct val="50000"/>
              </a:spcBef>
            </a:pPr>
            <a:r>
              <a:rPr kumimoji="1" lang="zh-CN" altLang="en-US" sz="2400" b="0">
                <a:ea typeface="黑体" panose="02010609060101010101" pitchFamily="49" charset="-122"/>
              </a:rPr>
              <a:t>重合</a:t>
            </a:r>
            <a:endParaRPr kumimoji="1" lang="zh-CN" altLang="en-US" sz="2400" b="0">
              <a:ea typeface="黑体" panose="02010609060101010101" pitchFamily="49" charset="-122"/>
            </a:endParaRPr>
          </a:p>
        </p:txBody>
      </p:sp>
      <p:sp>
        <p:nvSpPr>
          <p:cNvPr id="14341" name="Text Box 9"/>
          <p:cNvSpPr txBox="1">
            <a:spLocks noChangeArrowheads="1"/>
          </p:cNvSpPr>
          <p:nvPr/>
        </p:nvSpPr>
        <p:spPr bwMode="auto">
          <a:xfrm>
            <a:off x="1881188" y="5589588"/>
            <a:ext cx="8350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en-US" altLang="zh-CN" sz="2400" b="0">
                <a:ea typeface="黑体" panose="02010609060101010101" pitchFamily="49" charset="-122"/>
              </a:rPr>
              <a:t>2</a:t>
            </a:r>
            <a:r>
              <a:rPr kumimoji="1" lang="zh-CN" altLang="en-US" sz="2400" b="0">
                <a:ea typeface="黑体" panose="02010609060101010101" pitchFamily="49" charset="-122"/>
              </a:rPr>
              <a:t>、角的另一条边所对的量角器上的刻度，就是这个角的度数。</a:t>
            </a:r>
            <a:endParaRPr kumimoji="1" lang="zh-CN" altLang="en-US" sz="2400" b="0">
              <a:ea typeface="黑体" panose="02010609060101010101" pitchFamily="49" charset="-122"/>
            </a:endParaRPr>
          </a:p>
        </p:txBody>
      </p:sp>
      <p:grpSp>
        <p:nvGrpSpPr>
          <p:cNvPr id="14342" name="Group 5"/>
          <p:cNvGrpSpPr/>
          <p:nvPr/>
        </p:nvGrpSpPr>
        <p:grpSpPr bwMode="auto">
          <a:xfrm>
            <a:off x="4511675" y="1628776"/>
            <a:ext cx="3740150" cy="2392363"/>
            <a:chOff x="2265" y="2355"/>
            <a:chExt cx="2356" cy="1507"/>
          </a:xfrm>
        </p:grpSpPr>
        <p:sp>
          <p:nvSpPr>
            <p:cNvPr id="14344" name="Line 7"/>
            <p:cNvSpPr>
              <a:spLocks noChangeShapeType="1"/>
            </p:cNvSpPr>
            <p:nvPr/>
          </p:nvSpPr>
          <p:spPr bwMode="auto">
            <a:xfrm flipV="1">
              <a:off x="2291" y="2355"/>
              <a:ext cx="1703" cy="1485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4345" name="Group 8"/>
            <p:cNvGrpSpPr/>
            <p:nvPr/>
          </p:nvGrpSpPr>
          <p:grpSpPr bwMode="auto">
            <a:xfrm>
              <a:off x="2265" y="3683"/>
              <a:ext cx="2356" cy="179"/>
              <a:chOff x="2265" y="3683"/>
              <a:chExt cx="2356" cy="179"/>
            </a:xfrm>
          </p:grpSpPr>
          <p:sp>
            <p:nvSpPr>
              <p:cNvPr id="14346" name="Line 9"/>
              <p:cNvSpPr>
                <a:spLocks noChangeShapeType="1"/>
              </p:cNvSpPr>
              <p:nvPr/>
            </p:nvSpPr>
            <p:spPr bwMode="auto">
              <a:xfrm>
                <a:off x="2265" y="3840"/>
                <a:ext cx="2356" cy="0"/>
              </a:xfrm>
              <a:prstGeom prst="line">
                <a:avLst/>
              </a:prstGeom>
              <a:noFill/>
              <a:ln w="38100">
                <a:solidFill>
                  <a:srgbClr val="3333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47" name="Freeform 10"/>
              <p:cNvSpPr/>
              <p:nvPr/>
            </p:nvSpPr>
            <p:spPr bwMode="auto">
              <a:xfrm>
                <a:off x="2457" y="3683"/>
                <a:ext cx="111" cy="179"/>
              </a:xfrm>
              <a:custGeom>
                <a:avLst/>
                <a:gdLst>
                  <a:gd name="T0" fmla="*/ 0 w 87"/>
                  <a:gd name="T1" fmla="*/ 0 h 137"/>
                  <a:gd name="T2" fmla="*/ 330 w 87"/>
                  <a:gd name="T3" fmla="*/ 133 h 137"/>
                  <a:gd name="T4" fmla="*/ 781 w 87"/>
                  <a:gd name="T5" fmla="*/ 1522 h 137"/>
                  <a:gd name="T6" fmla="*/ 0 60000 65536"/>
                  <a:gd name="T7" fmla="*/ 0 60000 65536"/>
                  <a:gd name="T8" fmla="*/ 0 60000 65536"/>
                  <a:gd name="T9" fmla="*/ 0 w 87"/>
                  <a:gd name="T10" fmla="*/ 0 h 137"/>
                  <a:gd name="T11" fmla="*/ 87 w 87"/>
                  <a:gd name="T12" fmla="*/ 137 h 13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7" h="137">
                    <a:moveTo>
                      <a:pt x="0" y="0"/>
                    </a:moveTo>
                    <a:cubicBezTo>
                      <a:pt x="12" y="4"/>
                      <a:pt x="27" y="4"/>
                      <a:pt x="37" y="12"/>
                    </a:cubicBezTo>
                    <a:cubicBezTo>
                      <a:pt x="65" y="34"/>
                      <a:pt x="87" y="103"/>
                      <a:pt x="87" y="137"/>
                    </a:cubicBezTo>
                  </a:path>
                </a:pathLst>
              </a:custGeom>
              <a:noFill/>
              <a:ln w="38100" cmpd="sng">
                <a:solidFill>
                  <a:schemeClr val="accent2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4343" name="TextBox 10"/>
          <p:cNvSpPr txBox="1">
            <a:spLocks noChangeArrowheads="1"/>
          </p:cNvSpPr>
          <p:nvPr/>
        </p:nvSpPr>
        <p:spPr bwMode="auto">
          <a:xfrm>
            <a:off x="7608888" y="1268413"/>
            <a:ext cx="3059112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eaLnBrk="1" hangingPunct="1"/>
            <a:r>
              <a:rPr lang="zh-CN" altLang="en-US"/>
              <a:t>点对点，</a:t>
            </a:r>
            <a:endParaRPr lang="en-US" altLang="zh-CN"/>
          </a:p>
          <a:p>
            <a:pPr eaLnBrk="1" hangingPunct="1"/>
            <a:r>
              <a:rPr lang="zh-CN" altLang="en-US"/>
              <a:t>线对边，</a:t>
            </a:r>
            <a:endParaRPr lang="en-US" altLang="zh-CN"/>
          </a:p>
          <a:p>
            <a:pPr eaLnBrk="1" hangingPunct="1"/>
            <a:r>
              <a:rPr lang="zh-CN" altLang="en-US"/>
              <a:t>读数要看另一边；</a:t>
            </a:r>
            <a:endParaRPr lang="en-US" altLang="zh-CN"/>
          </a:p>
          <a:p>
            <a:pPr eaLnBrk="1" hangingPunct="1"/>
            <a:r>
              <a:rPr lang="en-US" altLang="zh-CN"/>
              <a:t>0</a:t>
            </a:r>
            <a:r>
              <a:rPr lang="zh-CN" altLang="en-US"/>
              <a:t>在内读内，</a:t>
            </a:r>
            <a:endParaRPr lang="en-US" altLang="zh-CN"/>
          </a:p>
          <a:p>
            <a:pPr eaLnBrk="1" hangingPunct="1"/>
            <a:r>
              <a:rPr lang="en-US" altLang="zh-CN"/>
              <a:t>0</a:t>
            </a:r>
            <a:r>
              <a:rPr lang="zh-CN" altLang="en-US"/>
              <a:t>在外读外。</a:t>
            </a:r>
            <a:endParaRPr lang="en-US" altLang="zh-CN"/>
          </a:p>
          <a:p>
            <a:pPr eaLnBrk="1" hangingPunct="1"/>
            <a:endParaRPr lang="zh-CN" alt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量角器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89" y="2670175"/>
            <a:ext cx="6048375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Freeform 3"/>
          <p:cNvSpPr/>
          <p:nvPr/>
        </p:nvSpPr>
        <p:spPr bwMode="auto">
          <a:xfrm>
            <a:off x="5162550" y="2459039"/>
            <a:ext cx="3340100" cy="3417887"/>
          </a:xfrm>
          <a:custGeom>
            <a:avLst/>
            <a:gdLst>
              <a:gd name="T0" fmla="*/ 2147483647 w 2104"/>
              <a:gd name="T1" fmla="*/ 0 h 2153"/>
              <a:gd name="T2" fmla="*/ 0 w 2104"/>
              <a:gd name="T3" fmla="*/ 2147483647 h 2153"/>
              <a:gd name="T4" fmla="*/ 2147483647 w 2104"/>
              <a:gd name="T5" fmla="*/ 2147483647 h 2153"/>
              <a:gd name="T6" fmla="*/ 0 60000 65536"/>
              <a:gd name="T7" fmla="*/ 0 60000 65536"/>
              <a:gd name="T8" fmla="*/ 0 60000 65536"/>
              <a:gd name="T9" fmla="*/ 0 w 2104"/>
              <a:gd name="T10" fmla="*/ 0 h 2153"/>
              <a:gd name="T11" fmla="*/ 2104 w 2104"/>
              <a:gd name="T12" fmla="*/ 2153 h 215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04" h="2153">
                <a:moveTo>
                  <a:pt x="350" y="0"/>
                </a:moveTo>
                <a:lnTo>
                  <a:pt x="0" y="2153"/>
                </a:lnTo>
                <a:lnTo>
                  <a:pt x="2104" y="2153"/>
                </a:lnTo>
              </a:path>
            </a:pathLst>
          </a:custGeom>
          <a:noFill/>
          <a:ln w="38100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120900" y="908051"/>
            <a:ext cx="73548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sz="2800" b="0">
                <a:latin typeface="黑体" panose="02010609060101010101" pitchFamily="49" charset="-122"/>
                <a:ea typeface="黑体" panose="02010609060101010101" pitchFamily="49" charset="-122"/>
              </a:rPr>
              <a:t>判断（请用手势</a:t>
            </a:r>
            <a:r>
              <a:rPr kumimoji="1" lang="zh-CN" altLang="en-US" sz="2800" b="0">
                <a:ea typeface="黑体" panose="02010609060101010101" pitchFamily="49" charset="-122"/>
              </a:rPr>
              <a:t>“</a:t>
            </a:r>
            <a:r>
              <a:rPr kumimoji="1" lang="zh-CN" altLang="en-US" sz="2800" b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kumimoji="1" lang="zh-CN" altLang="en-US" sz="2800" b="0">
                <a:ea typeface="黑体" panose="02010609060101010101" pitchFamily="49" charset="-122"/>
              </a:rPr>
              <a:t>”</a:t>
            </a:r>
            <a:r>
              <a:rPr kumimoji="1" lang="zh-CN" altLang="en-US" sz="2800" b="0">
                <a:latin typeface="黑体" panose="02010609060101010101" pitchFamily="49" charset="-122"/>
                <a:ea typeface="黑体" panose="02010609060101010101" pitchFamily="49" charset="-122"/>
              </a:rPr>
              <a:t>或</a:t>
            </a:r>
            <a:r>
              <a:rPr kumimoji="1" lang="zh-CN" altLang="en-US" sz="2800" b="0">
                <a:ea typeface="黑体" panose="02010609060101010101" pitchFamily="49" charset="-122"/>
              </a:rPr>
              <a:t>“  </a:t>
            </a:r>
            <a:r>
              <a:rPr kumimoji="1" lang="en-US" altLang="zh-CN" sz="2800" b="0"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r>
              <a:rPr kumimoji="1" lang="zh-CN" altLang="en-US" sz="2800" b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1" lang="zh-CN" altLang="en-US" sz="2800" b="0">
                <a:ea typeface="黑体" panose="02010609060101010101" pitchFamily="49" charset="-122"/>
              </a:rPr>
              <a:t>”</a:t>
            </a:r>
            <a:r>
              <a:rPr kumimoji="1" lang="zh-CN" altLang="en-US" sz="2800" b="0">
                <a:latin typeface="黑体" panose="02010609060101010101" pitchFamily="49" charset="-122"/>
                <a:ea typeface="黑体" panose="02010609060101010101" pitchFamily="49" charset="-122"/>
              </a:rPr>
              <a:t>表示）。</a:t>
            </a:r>
            <a:endParaRPr kumimoji="1" lang="zh-CN" altLang="en-US" sz="2800" b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365" name="Picture 8" descr="0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1" y="2708276"/>
            <a:ext cx="112077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AutoShape 9"/>
          <p:cNvSpPr>
            <a:spLocks noChangeArrowheads="1"/>
          </p:cNvSpPr>
          <p:nvPr/>
        </p:nvSpPr>
        <p:spPr bwMode="auto">
          <a:xfrm>
            <a:off x="6311901" y="2060576"/>
            <a:ext cx="2524125" cy="519113"/>
          </a:xfrm>
          <a:prstGeom prst="wedgeRoundRectCallout">
            <a:avLst>
              <a:gd name="adj1" fmla="val 54653"/>
              <a:gd name="adj2" fmla="val 97708"/>
              <a:gd name="adj3" fmla="val 16667"/>
            </a:avLst>
          </a:prstGeom>
          <a:noFill/>
          <a:ln w="25400">
            <a:solidFill>
              <a:srgbClr val="00CC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eaLnBrk="1" hangingPunct="1"/>
            <a:r>
              <a:rPr kumimoji="1" lang="zh-CN" altLang="en-US" sz="2400">
                <a:ea typeface="宋体" panose="02010600030101010101" pitchFamily="2" charset="-122"/>
              </a:rPr>
              <a:t>这个角是</a:t>
            </a:r>
            <a:r>
              <a:rPr kumimoji="1" lang="en-US" altLang="zh-CN" sz="2400">
                <a:ea typeface="宋体" panose="02010600030101010101" pitchFamily="2" charset="-122"/>
              </a:rPr>
              <a:t>80 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°</a:t>
            </a:r>
            <a:endParaRPr lang="en-US" altLang="zh-CN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7" name="Freeform 10"/>
          <p:cNvSpPr/>
          <p:nvPr/>
        </p:nvSpPr>
        <p:spPr bwMode="auto">
          <a:xfrm>
            <a:off x="5219701" y="5505451"/>
            <a:ext cx="352425" cy="390525"/>
          </a:xfrm>
          <a:custGeom>
            <a:avLst/>
            <a:gdLst>
              <a:gd name="T0" fmla="*/ 0 w 222"/>
              <a:gd name="T1" fmla="*/ 0 h 246"/>
              <a:gd name="T2" fmla="*/ 2147483647 w 222"/>
              <a:gd name="T3" fmla="*/ 2147483647 h 246"/>
              <a:gd name="T4" fmla="*/ 2147483647 w 222"/>
              <a:gd name="T5" fmla="*/ 2147483647 h 246"/>
              <a:gd name="T6" fmla="*/ 2147483647 w 222"/>
              <a:gd name="T7" fmla="*/ 2147483647 h 246"/>
              <a:gd name="T8" fmla="*/ 2147483647 w 222"/>
              <a:gd name="T9" fmla="*/ 2147483647 h 246"/>
              <a:gd name="T10" fmla="*/ 2147483647 w 222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2"/>
              <a:gd name="T19" fmla="*/ 0 h 246"/>
              <a:gd name="T20" fmla="*/ 222 w 222"/>
              <a:gd name="T21" fmla="*/ 246 h 2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2" h="246">
                <a:moveTo>
                  <a:pt x="0" y="0"/>
                </a:moveTo>
                <a:cubicBezTo>
                  <a:pt x="46" y="5"/>
                  <a:pt x="62" y="1"/>
                  <a:pt x="96" y="24"/>
                </a:cubicBezTo>
                <a:cubicBezTo>
                  <a:pt x="118" y="57"/>
                  <a:pt x="95" y="31"/>
                  <a:pt x="126" y="48"/>
                </a:cubicBezTo>
                <a:cubicBezTo>
                  <a:pt x="139" y="55"/>
                  <a:pt x="162" y="72"/>
                  <a:pt x="162" y="72"/>
                </a:cubicBezTo>
                <a:cubicBezTo>
                  <a:pt x="169" y="92"/>
                  <a:pt x="185" y="106"/>
                  <a:pt x="192" y="126"/>
                </a:cubicBezTo>
                <a:cubicBezTo>
                  <a:pt x="205" y="165"/>
                  <a:pt x="222" y="204"/>
                  <a:pt x="222" y="246"/>
                </a:cubicBezTo>
              </a:path>
            </a:pathLst>
          </a:custGeom>
          <a:noFill/>
          <a:ln w="38100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8" name="矩形 10"/>
          <p:cNvSpPr>
            <a:spLocks noChangeArrowheads="1"/>
          </p:cNvSpPr>
          <p:nvPr/>
        </p:nvSpPr>
        <p:spPr bwMode="auto">
          <a:xfrm>
            <a:off x="5303838" y="900113"/>
            <a:ext cx="4111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eaLnBrk="1" hangingPunct="1"/>
            <a:r>
              <a:rPr lang="en-US" altLang="zh-CN"/>
              <a:t>√</a:t>
            </a:r>
            <a:endParaRPr lang="zh-CN" altLang="en-US"/>
          </a:p>
        </p:txBody>
      </p:sp>
    </p:spTree>
  </p:cSld>
  <p:clrMapOvr>
    <a:masterClrMapping/>
  </p:clrMapOvr>
  <p:transition spd="med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135189" y="981075"/>
            <a:ext cx="73548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sz="2800" b="0">
                <a:latin typeface="黑体" panose="02010609060101010101" pitchFamily="49" charset="-122"/>
                <a:ea typeface="黑体" panose="02010609060101010101" pitchFamily="49" charset="-122"/>
              </a:rPr>
              <a:t>判断（请用手势</a:t>
            </a:r>
            <a:r>
              <a:rPr kumimoji="1" lang="zh-CN" altLang="en-US" sz="2800" b="0">
                <a:ea typeface="黑体" panose="02010609060101010101" pitchFamily="49" charset="-122"/>
              </a:rPr>
              <a:t>“</a:t>
            </a:r>
            <a:r>
              <a:rPr kumimoji="1" lang="zh-CN" altLang="en-US" sz="2800" b="0">
                <a:latin typeface="黑体" panose="02010609060101010101" pitchFamily="49" charset="-122"/>
                <a:ea typeface="黑体" panose="02010609060101010101" pitchFamily="49" charset="-122"/>
              </a:rPr>
              <a:t>√ </a:t>
            </a:r>
            <a:r>
              <a:rPr kumimoji="1" lang="zh-CN" altLang="en-US" sz="2800" b="0">
                <a:ea typeface="黑体" panose="02010609060101010101" pitchFamily="49" charset="-122"/>
              </a:rPr>
              <a:t>”</a:t>
            </a:r>
            <a:r>
              <a:rPr kumimoji="1" lang="zh-CN" altLang="en-US" sz="2800" b="0">
                <a:latin typeface="黑体" panose="02010609060101010101" pitchFamily="49" charset="-122"/>
                <a:ea typeface="黑体" panose="02010609060101010101" pitchFamily="49" charset="-122"/>
              </a:rPr>
              <a:t>或</a:t>
            </a:r>
            <a:r>
              <a:rPr kumimoji="1" lang="zh-CN" altLang="en-US" sz="2800" b="0">
                <a:ea typeface="黑体" panose="02010609060101010101" pitchFamily="49" charset="-122"/>
              </a:rPr>
              <a:t>“</a:t>
            </a:r>
            <a:r>
              <a:rPr kumimoji="1" lang="en-US" altLang="zh-CN" sz="2800" b="0"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r>
              <a:rPr kumimoji="1" lang="zh-CN" altLang="en-US" sz="2800" b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kumimoji="1" lang="zh-CN" altLang="en-US" sz="2800" b="0">
                <a:ea typeface="黑体" panose="02010609060101010101" pitchFamily="49" charset="-122"/>
              </a:rPr>
              <a:t>”</a:t>
            </a:r>
            <a:r>
              <a:rPr kumimoji="1" lang="zh-CN" altLang="en-US" sz="2800" b="0">
                <a:latin typeface="黑体" panose="02010609060101010101" pitchFamily="49" charset="-122"/>
                <a:ea typeface="黑体" panose="02010609060101010101" pitchFamily="49" charset="-122"/>
              </a:rPr>
              <a:t>表示）。</a:t>
            </a:r>
            <a:endParaRPr kumimoji="1" lang="zh-CN" altLang="en-US" sz="2800" b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387" name="Picture 6" descr="量角器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9" y="1844675"/>
            <a:ext cx="6048375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Freeform 7"/>
          <p:cNvSpPr/>
          <p:nvPr/>
        </p:nvSpPr>
        <p:spPr bwMode="auto">
          <a:xfrm>
            <a:off x="1847850" y="1808163"/>
            <a:ext cx="3081338" cy="3060700"/>
          </a:xfrm>
          <a:custGeom>
            <a:avLst/>
            <a:gdLst>
              <a:gd name="T0" fmla="*/ 0 w 1941"/>
              <a:gd name="T1" fmla="*/ 2147483647 h 1928"/>
              <a:gd name="T2" fmla="*/ 2147483647 w 1941"/>
              <a:gd name="T3" fmla="*/ 2147483647 h 1928"/>
              <a:gd name="T4" fmla="*/ 2147483647 w 1941"/>
              <a:gd name="T5" fmla="*/ 0 h 1928"/>
              <a:gd name="T6" fmla="*/ 0 60000 65536"/>
              <a:gd name="T7" fmla="*/ 0 60000 65536"/>
              <a:gd name="T8" fmla="*/ 0 60000 65536"/>
              <a:gd name="T9" fmla="*/ 0 w 1941"/>
              <a:gd name="T10" fmla="*/ 0 h 1928"/>
              <a:gd name="T11" fmla="*/ 1941 w 1941"/>
              <a:gd name="T12" fmla="*/ 1928 h 19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41" h="1928">
                <a:moveTo>
                  <a:pt x="0" y="1928"/>
                </a:moveTo>
                <a:lnTo>
                  <a:pt x="1941" y="1916"/>
                </a:lnTo>
                <a:lnTo>
                  <a:pt x="1215" y="0"/>
                </a:lnTo>
              </a:path>
            </a:pathLst>
          </a:custGeom>
          <a:noFill/>
          <a:ln w="38100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6389" name="Picture 8" descr="2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920164" y="5067300"/>
            <a:ext cx="1349375" cy="153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AutoShape 9"/>
          <p:cNvSpPr>
            <a:spLocks noChangeArrowheads="1"/>
          </p:cNvSpPr>
          <p:nvPr/>
        </p:nvSpPr>
        <p:spPr bwMode="auto">
          <a:xfrm>
            <a:off x="6596064" y="5214939"/>
            <a:ext cx="2524125" cy="517525"/>
          </a:xfrm>
          <a:prstGeom prst="wedgeRoundRectCallout">
            <a:avLst>
              <a:gd name="adj1" fmla="val 54653"/>
              <a:gd name="adj2" fmla="val 97708"/>
              <a:gd name="adj3" fmla="val 16667"/>
            </a:avLst>
          </a:prstGeom>
          <a:noFill/>
          <a:ln w="25400">
            <a:solidFill>
              <a:srgbClr val="99C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eaLnBrk="1" hangingPunct="1"/>
            <a:r>
              <a:rPr kumimoji="1" lang="zh-CN" altLang="en-US" sz="2400">
                <a:ea typeface="宋体" panose="02010600030101010101" pitchFamily="2" charset="-122"/>
              </a:rPr>
              <a:t>这个角是</a:t>
            </a:r>
            <a:r>
              <a:rPr kumimoji="1" lang="en-US" altLang="zh-CN" sz="2400">
                <a:ea typeface="宋体" panose="02010600030101010101" pitchFamily="2" charset="-122"/>
              </a:rPr>
              <a:t>110 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°</a:t>
            </a:r>
            <a:endParaRPr lang="en-US" altLang="zh-CN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91" name="Freeform 10"/>
          <p:cNvSpPr/>
          <p:nvPr/>
        </p:nvSpPr>
        <p:spPr bwMode="auto">
          <a:xfrm>
            <a:off x="4552950" y="4478339"/>
            <a:ext cx="247650" cy="390525"/>
          </a:xfrm>
          <a:custGeom>
            <a:avLst/>
            <a:gdLst>
              <a:gd name="T0" fmla="*/ 2147483647 w 156"/>
              <a:gd name="T1" fmla="*/ 0 h 246"/>
              <a:gd name="T2" fmla="*/ 2147483647 w 156"/>
              <a:gd name="T3" fmla="*/ 2147483647 h 246"/>
              <a:gd name="T4" fmla="*/ 0 w 156"/>
              <a:gd name="T5" fmla="*/ 2147483647 h 246"/>
              <a:gd name="T6" fmla="*/ 0 60000 65536"/>
              <a:gd name="T7" fmla="*/ 0 60000 65536"/>
              <a:gd name="T8" fmla="*/ 0 60000 65536"/>
              <a:gd name="T9" fmla="*/ 0 w 156"/>
              <a:gd name="T10" fmla="*/ 0 h 246"/>
              <a:gd name="T11" fmla="*/ 156 w 156"/>
              <a:gd name="T12" fmla="*/ 246 h 24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6" h="246">
                <a:moveTo>
                  <a:pt x="156" y="0"/>
                </a:moveTo>
                <a:cubicBezTo>
                  <a:pt x="123" y="22"/>
                  <a:pt x="99" y="50"/>
                  <a:pt x="66" y="72"/>
                </a:cubicBezTo>
                <a:cubicBezTo>
                  <a:pt x="31" y="125"/>
                  <a:pt x="0" y="181"/>
                  <a:pt x="0" y="246"/>
                </a:cubicBezTo>
              </a:path>
            </a:pathLst>
          </a:custGeom>
          <a:noFill/>
          <a:ln w="38100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208214" y="1052514"/>
            <a:ext cx="735488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sz="2800" b="0">
                <a:latin typeface="黑体" panose="02010609060101010101" pitchFamily="49" charset="-122"/>
                <a:ea typeface="黑体" panose="02010609060101010101" pitchFamily="49" charset="-122"/>
              </a:rPr>
              <a:t>判断（请用手势</a:t>
            </a:r>
            <a:r>
              <a:rPr kumimoji="1" lang="zh-CN" altLang="en-US" sz="2800" b="0">
                <a:ea typeface="黑体" panose="02010609060101010101" pitchFamily="49" charset="-122"/>
              </a:rPr>
              <a:t>“</a:t>
            </a:r>
            <a:r>
              <a:rPr kumimoji="1" lang="zh-CN" altLang="en-US" sz="2800" b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kumimoji="1" lang="zh-CN" altLang="en-US" sz="2800" b="0">
                <a:ea typeface="黑体" panose="02010609060101010101" pitchFamily="49" charset="-122"/>
              </a:rPr>
              <a:t>”</a:t>
            </a:r>
            <a:r>
              <a:rPr kumimoji="1" lang="zh-CN" altLang="en-US" sz="2800" b="0">
                <a:latin typeface="黑体" panose="02010609060101010101" pitchFamily="49" charset="-122"/>
                <a:ea typeface="黑体" panose="02010609060101010101" pitchFamily="49" charset="-122"/>
              </a:rPr>
              <a:t>或</a:t>
            </a:r>
            <a:r>
              <a:rPr kumimoji="1" lang="zh-CN" altLang="en-US" sz="2800" b="0">
                <a:ea typeface="黑体" panose="02010609060101010101" pitchFamily="49" charset="-122"/>
              </a:rPr>
              <a:t>“</a:t>
            </a:r>
            <a:r>
              <a:rPr kumimoji="1" lang="zh-CN" altLang="en-US" sz="2800" b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kumimoji="1" lang="zh-CN" altLang="en-US" sz="2800" b="0">
                <a:ea typeface="黑体" panose="02010609060101010101" pitchFamily="49" charset="-122"/>
              </a:rPr>
              <a:t>”</a:t>
            </a:r>
            <a:r>
              <a:rPr kumimoji="1" lang="zh-CN" altLang="en-US" sz="2800" b="0">
                <a:latin typeface="黑体" panose="02010609060101010101" pitchFamily="49" charset="-122"/>
                <a:ea typeface="黑体" panose="02010609060101010101" pitchFamily="49" charset="-122"/>
              </a:rPr>
              <a:t>表示）。</a:t>
            </a:r>
            <a:endParaRPr kumimoji="1" lang="zh-CN" altLang="en-US" sz="2800" b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7411" name="Picture 6" descr="量角器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351" y="1617663"/>
            <a:ext cx="6048375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Freeform 7"/>
          <p:cNvSpPr/>
          <p:nvPr/>
        </p:nvSpPr>
        <p:spPr bwMode="auto">
          <a:xfrm>
            <a:off x="5181601" y="2425701"/>
            <a:ext cx="3121025" cy="2227263"/>
          </a:xfrm>
          <a:custGeom>
            <a:avLst/>
            <a:gdLst>
              <a:gd name="T0" fmla="*/ 2147483647 w 1966"/>
              <a:gd name="T1" fmla="*/ 2147483647 h 1403"/>
              <a:gd name="T2" fmla="*/ 0 w 1966"/>
              <a:gd name="T3" fmla="*/ 2147483647 h 1403"/>
              <a:gd name="T4" fmla="*/ 2147483647 w 1966"/>
              <a:gd name="T5" fmla="*/ 0 h 1403"/>
              <a:gd name="T6" fmla="*/ 0 60000 65536"/>
              <a:gd name="T7" fmla="*/ 0 60000 65536"/>
              <a:gd name="T8" fmla="*/ 0 60000 65536"/>
              <a:gd name="T9" fmla="*/ 0 w 1966"/>
              <a:gd name="T10" fmla="*/ 0 h 1403"/>
              <a:gd name="T11" fmla="*/ 1966 w 1966"/>
              <a:gd name="T12" fmla="*/ 1403 h 14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66" h="1403">
                <a:moveTo>
                  <a:pt x="1966" y="1403"/>
                </a:moveTo>
                <a:lnTo>
                  <a:pt x="0" y="1403"/>
                </a:lnTo>
                <a:lnTo>
                  <a:pt x="1653" y="0"/>
                </a:lnTo>
              </a:path>
            </a:pathLst>
          </a:custGeom>
          <a:noFill/>
          <a:ln w="38100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7413" name="Picture 8" descr="0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1575" y="5284788"/>
            <a:ext cx="14859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AutoShape 9"/>
          <p:cNvSpPr>
            <a:spLocks noChangeArrowheads="1"/>
          </p:cNvSpPr>
          <p:nvPr/>
        </p:nvSpPr>
        <p:spPr bwMode="auto">
          <a:xfrm>
            <a:off x="6253164" y="5070476"/>
            <a:ext cx="2524125" cy="519113"/>
          </a:xfrm>
          <a:prstGeom prst="wedgeRoundRectCallout">
            <a:avLst>
              <a:gd name="adj1" fmla="val 54653"/>
              <a:gd name="adj2" fmla="val 97708"/>
              <a:gd name="adj3" fmla="val 16667"/>
            </a:avLst>
          </a:prstGeom>
          <a:noFill/>
          <a:ln w="25400">
            <a:solidFill>
              <a:srgbClr val="99CC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eaLnBrk="1" hangingPunct="1"/>
            <a:r>
              <a:rPr kumimoji="1" lang="zh-CN" altLang="en-US" sz="2400">
                <a:ea typeface="宋体" panose="02010600030101010101" pitchFamily="2" charset="-122"/>
              </a:rPr>
              <a:t>这个角是</a:t>
            </a:r>
            <a:r>
              <a:rPr kumimoji="1" lang="en-US" altLang="zh-CN" sz="2400">
                <a:ea typeface="宋体" panose="02010600030101010101" pitchFamily="2" charset="-122"/>
              </a:rPr>
              <a:t>40 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°</a:t>
            </a:r>
            <a:endParaRPr lang="en-US" altLang="zh-CN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5" name="Freeform 10"/>
          <p:cNvSpPr/>
          <p:nvPr/>
        </p:nvSpPr>
        <p:spPr bwMode="auto">
          <a:xfrm>
            <a:off x="5448300" y="4357689"/>
            <a:ext cx="114300" cy="295275"/>
          </a:xfrm>
          <a:custGeom>
            <a:avLst/>
            <a:gdLst>
              <a:gd name="T0" fmla="*/ 0 w 72"/>
              <a:gd name="T1" fmla="*/ 0 h 186"/>
              <a:gd name="T2" fmla="*/ 2147483647 w 72"/>
              <a:gd name="T3" fmla="*/ 2147483647 h 186"/>
              <a:gd name="T4" fmla="*/ 2147483647 w 72"/>
              <a:gd name="T5" fmla="*/ 2147483647 h 186"/>
              <a:gd name="T6" fmla="*/ 0 60000 65536"/>
              <a:gd name="T7" fmla="*/ 0 60000 65536"/>
              <a:gd name="T8" fmla="*/ 0 60000 65536"/>
              <a:gd name="T9" fmla="*/ 0 w 72"/>
              <a:gd name="T10" fmla="*/ 0 h 186"/>
              <a:gd name="T11" fmla="*/ 72 w 72"/>
              <a:gd name="T12" fmla="*/ 186 h 18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2" h="186">
                <a:moveTo>
                  <a:pt x="0" y="0"/>
                </a:moveTo>
                <a:cubicBezTo>
                  <a:pt x="39" y="26"/>
                  <a:pt x="59" y="86"/>
                  <a:pt x="66" y="132"/>
                </a:cubicBezTo>
                <a:cubicBezTo>
                  <a:pt x="69" y="150"/>
                  <a:pt x="72" y="186"/>
                  <a:pt x="72" y="186"/>
                </a:cubicBezTo>
              </a:path>
            </a:pathLst>
          </a:custGeom>
          <a:noFill/>
          <a:ln w="38100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6" name="矩形 10"/>
          <p:cNvSpPr>
            <a:spLocks noChangeArrowheads="1"/>
          </p:cNvSpPr>
          <p:nvPr/>
        </p:nvSpPr>
        <p:spPr bwMode="auto">
          <a:xfrm flipV="1">
            <a:off x="7443788" y="1052514"/>
            <a:ext cx="5969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eaLnBrk="1" hangingPunct="1"/>
            <a:r>
              <a:rPr lang="en-US" altLang="zh-CN"/>
              <a:t>×</a:t>
            </a:r>
            <a:endParaRPr lang="zh-CN" altLang="en-US"/>
          </a:p>
        </p:txBody>
      </p:sp>
      <p:sp>
        <p:nvSpPr>
          <p:cNvPr id="17417" name="矩形 11"/>
          <p:cNvSpPr>
            <a:spLocks noChangeArrowheads="1"/>
          </p:cNvSpPr>
          <p:nvPr/>
        </p:nvSpPr>
        <p:spPr bwMode="auto">
          <a:xfrm>
            <a:off x="5303838" y="1052514"/>
            <a:ext cx="79216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eaLnBrk="1" hangingPunct="1"/>
            <a:r>
              <a:rPr lang="zh-CN" altLang="en-US"/>
              <a:t>√</a:t>
            </a:r>
            <a:endParaRPr lang="zh-CN" altLang="en-US"/>
          </a:p>
        </p:txBody>
      </p:sp>
    </p:spTree>
  </p:cSld>
  <p:clrMapOvr>
    <a:masterClrMapping/>
  </p:clrMapOvr>
  <p:transition spd="med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57339"/>
            <a:ext cx="9144000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</p:spTree>
  </p:cSld>
  <p:clrMapOvr>
    <a:masterClrMapping/>
  </p:clrMapOvr>
  <p:transition spd="med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3458" name="Picture 2" descr="量角器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2349501"/>
            <a:ext cx="3897312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992314" y="765175"/>
            <a:ext cx="27003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sz="3600" b="0">
                <a:solidFill>
                  <a:schemeClr val="accent2"/>
                </a:solidFill>
                <a:ea typeface="黑体" panose="02010609060101010101" pitchFamily="49" charset="-122"/>
              </a:rPr>
              <a:t>观察与思考</a:t>
            </a:r>
            <a:endParaRPr kumimoji="1" lang="zh-CN" altLang="en-US" sz="3600" b="0">
              <a:solidFill>
                <a:schemeClr val="accent2"/>
              </a:solidFill>
              <a:ea typeface="黑体" panose="02010609060101010101" pitchFamily="49" charset="-122"/>
            </a:endParaRPr>
          </a:p>
        </p:txBody>
      </p:sp>
      <p:pic>
        <p:nvPicPr>
          <p:cNvPr id="403461" name="Picture 5" descr="量角器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563" y="2349501"/>
            <a:ext cx="3897312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3462" name="Text Box 6"/>
          <p:cNvSpPr txBox="1">
            <a:spLocks noChangeArrowheads="1"/>
          </p:cNvSpPr>
          <p:nvPr/>
        </p:nvSpPr>
        <p:spPr bwMode="auto">
          <a:xfrm>
            <a:off x="1774825" y="4652964"/>
            <a:ext cx="81295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b="0">
                <a:solidFill>
                  <a:srgbClr val="FF0000"/>
                </a:solidFill>
                <a:ea typeface="黑体" panose="02010609060101010101" pitchFamily="49" charset="-122"/>
              </a:rPr>
              <a:t>角的大小</a:t>
            </a:r>
            <a:r>
              <a:rPr kumimoji="1" lang="zh-CN" altLang="en-US" b="0">
                <a:ea typeface="黑体" panose="02010609060101010101" pitchFamily="49" charset="-122"/>
              </a:rPr>
              <a:t>与角的两边画出的</a:t>
            </a:r>
            <a:r>
              <a:rPr kumimoji="1" lang="zh-CN" altLang="en-US" b="0">
                <a:solidFill>
                  <a:srgbClr val="FF0000"/>
                </a:solidFill>
                <a:ea typeface="黑体" panose="02010609060101010101" pitchFamily="49" charset="-122"/>
              </a:rPr>
              <a:t>长短没有关系。</a:t>
            </a:r>
            <a:endParaRPr kumimoji="1" lang="zh-CN" altLang="en-US" b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19462" name="Freeform 7"/>
          <p:cNvSpPr/>
          <p:nvPr/>
        </p:nvSpPr>
        <p:spPr bwMode="auto">
          <a:xfrm>
            <a:off x="7962900" y="2501900"/>
            <a:ext cx="1949450" cy="1803400"/>
          </a:xfrm>
          <a:custGeom>
            <a:avLst/>
            <a:gdLst>
              <a:gd name="T0" fmla="*/ 2147483647 w 1228"/>
              <a:gd name="T1" fmla="*/ 0 h 1136"/>
              <a:gd name="T2" fmla="*/ 0 w 1228"/>
              <a:gd name="T3" fmla="*/ 2147483647 h 1136"/>
              <a:gd name="T4" fmla="*/ 2147483647 w 1228"/>
              <a:gd name="T5" fmla="*/ 2147483647 h 1136"/>
              <a:gd name="T6" fmla="*/ 0 60000 65536"/>
              <a:gd name="T7" fmla="*/ 0 60000 65536"/>
              <a:gd name="T8" fmla="*/ 0 60000 65536"/>
              <a:gd name="T9" fmla="*/ 0 w 1228"/>
              <a:gd name="T10" fmla="*/ 0 h 1136"/>
              <a:gd name="T11" fmla="*/ 1228 w 1228"/>
              <a:gd name="T12" fmla="*/ 1136 h 11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28" h="1136">
                <a:moveTo>
                  <a:pt x="640" y="0"/>
                </a:moveTo>
                <a:lnTo>
                  <a:pt x="0" y="1136"/>
                </a:lnTo>
                <a:lnTo>
                  <a:pt x="1228" y="1136"/>
                </a:lnTo>
              </a:path>
            </a:pathLst>
          </a:custGeom>
          <a:noFill/>
          <a:ln w="38100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3" name="Freeform 8"/>
          <p:cNvSpPr/>
          <p:nvPr/>
        </p:nvSpPr>
        <p:spPr bwMode="auto">
          <a:xfrm>
            <a:off x="8143876" y="4000501"/>
            <a:ext cx="180975" cy="295275"/>
          </a:xfrm>
          <a:custGeom>
            <a:avLst/>
            <a:gdLst>
              <a:gd name="T0" fmla="*/ 0 w 114"/>
              <a:gd name="T1" fmla="*/ 0 h 186"/>
              <a:gd name="T2" fmla="*/ 2147483647 w 114"/>
              <a:gd name="T3" fmla="*/ 2147483647 h 186"/>
              <a:gd name="T4" fmla="*/ 2147483647 w 114"/>
              <a:gd name="T5" fmla="*/ 2147483647 h 186"/>
              <a:gd name="T6" fmla="*/ 2147483647 w 114"/>
              <a:gd name="T7" fmla="*/ 2147483647 h 186"/>
              <a:gd name="T8" fmla="*/ 0 60000 65536"/>
              <a:gd name="T9" fmla="*/ 0 60000 65536"/>
              <a:gd name="T10" fmla="*/ 0 60000 65536"/>
              <a:gd name="T11" fmla="*/ 0 60000 65536"/>
              <a:gd name="T12" fmla="*/ 0 w 114"/>
              <a:gd name="T13" fmla="*/ 0 h 186"/>
              <a:gd name="T14" fmla="*/ 114 w 114"/>
              <a:gd name="T15" fmla="*/ 186 h 1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4" h="186">
                <a:moveTo>
                  <a:pt x="0" y="0"/>
                </a:moveTo>
                <a:cubicBezTo>
                  <a:pt x="65" y="22"/>
                  <a:pt x="12" y="10"/>
                  <a:pt x="60" y="42"/>
                </a:cubicBezTo>
                <a:cubicBezTo>
                  <a:pt x="71" y="74"/>
                  <a:pt x="91" y="99"/>
                  <a:pt x="102" y="132"/>
                </a:cubicBezTo>
                <a:cubicBezTo>
                  <a:pt x="108" y="149"/>
                  <a:pt x="114" y="186"/>
                  <a:pt x="114" y="186"/>
                </a:cubicBezTo>
              </a:path>
            </a:pathLst>
          </a:custGeom>
          <a:noFill/>
          <a:ln w="38100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4" name="Line 9"/>
          <p:cNvSpPr>
            <a:spLocks noChangeShapeType="1"/>
          </p:cNvSpPr>
          <p:nvPr/>
        </p:nvSpPr>
        <p:spPr bwMode="auto">
          <a:xfrm>
            <a:off x="3863975" y="4292600"/>
            <a:ext cx="863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3466" name="Line 10"/>
          <p:cNvSpPr>
            <a:spLocks noChangeShapeType="1"/>
          </p:cNvSpPr>
          <p:nvPr/>
        </p:nvSpPr>
        <p:spPr bwMode="auto">
          <a:xfrm flipV="1">
            <a:off x="3863975" y="3573464"/>
            <a:ext cx="431800" cy="7191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3467" name="Line 11"/>
          <p:cNvSpPr>
            <a:spLocks noChangeShapeType="1"/>
          </p:cNvSpPr>
          <p:nvPr/>
        </p:nvSpPr>
        <p:spPr bwMode="auto">
          <a:xfrm flipH="1">
            <a:off x="3863975" y="3500438"/>
            <a:ext cx="287338" cy="7921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3468" name="Line 12"/>
          <p:cNvSpPr>
            <a:spLocks noChangeShapeType="1"/>
          </p:cNvSpPr>
          <p:nvPr/>
        </p:nvSpPr>
        <p:spPr bwMode="auto">
          <a:xfrm flipV="1">
            <a:off x="3863976" y="3500438"/>
            <a:ext cx="144463" cy="7921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3469" name="Line 13"/>
          <p:cNvSpPr>
            <a:spLocks noChangeShapeType="1"/>
          </p:cNvSpPr>
          <p:nvPr/>
        </p:nvSpPr>
        <p:spPr bwMode="auto">
          <a:xfrm flipH="1" flipV="1">
            <a:off x="3432175" y="3573464"/>
            <a:ext cx="431800" cy="7191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9" name="Text Box 14"/>
          <p:cNvSpPr txBox="1">
            <a:spLocks noChangeArrowheads="1"/>
          </p:cNvSpPr>
          <p:nvPr/>
        </p:nvSpPr>
        <p:spPr bwMode="auto">
          <a:xfrm>
            <a:off x="4800601" y="1125539"/>
            <a:ext cx="26638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b="0">
                <a:latin typeface="Arial" panose="020B0604020202020204" pitchFamily="34" charset="0"/>
                <a:ea typeface="黑体" panose="02010609060101010101" pitchFamily="49" charset="-122"/>
              </a:rPr>
              <a:t>谁大？</a:t>
            </a:r>
            <a:endParaRPr lang="zh-CN" altLang="en-US" b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9470" name="Text Box 15"/>
          <p:cNvSpPr txBox="1">
            <a:spLocks noChangeArrowheads="1"/>
          </p:cNvSpPr>
          <p:nvPr/>
        </p:nvSpPr>
        <p:spPr bwMode="auto">
          <a:xfrm>
            <a:off x="1919289" y="6092826"/>
            <a:ext cx="28082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zh-CN" sz="1800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3472" name="Text Box 16"/>
          <p:cNvSpPr txBox="1">
            <a:spLocks noChangeArrowheads="1"/>
          </p:cNvSpPr>
          <p:nvPr/>
        </p:nvSpPr>
        <p:spPr bwMode="auto">
          <a:xfrm>
            <a:off x="1774826" y="5157788"/>
            <a:ext cx="85693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/>
            <a:r>
              <a:rPr lang="zh-CN" altLang="en-US" b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角的大小</a:t>
            </a:r>
            <a:r>
              <a:rPr lang="zh-CN" altLang="en-US" b="0">
                <a:solidFill>
                  <a:schemeClr val="hlink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要看两条边叉开的大小，</a:t>
            </a:r>
            <a:r>
              <a:rPr lang="zh-CN" altLang="en-US" b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叉开得越大，角越大。</a:t>
            </a:r>
            <a:endParaRPr lang="zh-CN" altLang="en-US" b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03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4034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3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3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4034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3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03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4034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3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03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03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62" grpId="0" autoUpdateAnimBg="0"/>
      <p:bldP spid="40347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2927648" y="1556793"/>
            <a:ext cx="641573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800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你学到了什么？</a:t>
            </a:r>
            <a:endParaRPr lang="zh-CN" altLang="en-US" sz="800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5"/>
          <p:cNvSpPr>
            <a:spLocks noChangeArrowheads="1" noChangeShapeType="1" noTextEdit="1"/>
          </p:cNvSpPr>
          <p:nvPr/>
        </p:nvSpPr>
        <p:spPr bwMode="auto">
          <a:xfrm>
            <a:off x="3548064" y="2921001"/>
            <a:ext cx="5095875" cy="1019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8000" kern="10">
                <a:ln w="19050">
                  <a:solidFill>
                    <a:srgbClr val="99CCFF"/>
                  </a:solidFill>
                  <a:round/>
                  <a:tailEnd type="none" w="lg" len="lg"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谢谢！</a:t>
            </a:r>
            <a:endParaRPr lang="zh-CN" altLang="en-US" sz="8000" kern="10">
              <a:ln w="19050">
                <a:solidFill>
                  <a:srgbClr val="99CCFF"/>
                </a:solidFill>
                <a:round/>
                <a:tailEnd type="none" w="lg" len="lg"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3468296" y="2651428"/>
            <a:ext cx="52920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zh-CN" altLang="en-US" sz="96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角的度量</a:t>
            </a:r>
            <a:endParaRPr lang="zh-CN" altLang="en-US" sz="96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714" y="908050"/>
            <a:ext cx="5133975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1919288" y="5445125"/>
            <a:ext cx="82804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eaLnBrk="1" hangingPunct="1"/>
            <a:r>
              <a:rPr lang="zh-CN" altLang="en-US" sz="2800"/>
              <a:t>人们将圆平均分成</a:t>
            </a:r>
            <a:r>
              <a:rPr lang="en-US" altLang="zh-CN" sz="2800"/>
              <a:t>360</a:t>
            </a:r>
            <a:r>
              <a:rPr lang="zh-CN" altLang="en-US" sz="2800"/>
              <a:t>份，将其中</a:t>
            </a:r>
            <a:r>
              <a:rPr lang="en-US" altLang="zh-CN" sz="2800"/>
              <a:t>1</a:t>
            </a:r>
            <a:r>
              <a:rPr lang="zh-CN" altLang="en-US" sz="2800"/>
              <a:t>份所对的角作为</a:t>
            </a:r>
            <a:endParaRPr lang="en-US" altLang="zh-CN" sz="2800"/>
          </a:p>
          <a:p>
            <a:pPr algn="l" eaLnBrk="1" hangingPunct="1"/>
            <a:r>
              <a:rPr lang="zh-CN" altLang="en-US" sz="2800"/>
              <a:t>度量角的单位，它的大小就是</a:t>
            </a:r>
            <a:r>
              <a:rPr lang="en-US" altLang="zh-CN" sz="2800"/>
              <a:t>1</a:t>
            </a:r>
            <a:r>
              <a:rPr lang="zh-CN" altLang="en-US" sz="2800"/>
              <a:t>度，记作</a:t>
            </a:r>
            <a:endParaRPr lang="zh-CN" altLang="en-US" sz="2800"/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8404226" y="5805488"/>
            <a:ext cx="9318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b="0">
                <a:latin typeface="黑体" panose="02010609060101010101" pitchFamily="49" charset="-122"/>
                <a:ea typeface="黑体" panose="02010609060101010101" pitchFamily="49" charset="-122"/>
              </a:rPr>
              <a:t>1°</a:t>
            </a:r>
            <a:endParaRPr lang="en-US" altLang="zh-CN" b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346326" y="633413"/>
            <a:ext cx="78136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just"/>
            <a:r>
              <a:rPr lang="en-US" altLang="zh-CN" b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b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把半圆平均分成</a:t>
            </a:r>
            <a:r>
              <a:rPr lang="en-US" altLang="zh-CN" b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180</a:t>
            </a:r>
            <a:r>
              <a:rPr lang="zh-CN" altLang="en-US" b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份，每一份所对的角叫做</a:t>
            </a:r>
            <a:r>
              <a:rPr lang="zh-CN" altLang="en-US" b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</a:t>
            </a:r>
            <a:r>
              <a:rPr lang="zh-CN" altLang="en-US" b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。记作 </a:t>
            </a:r>
            <a:r>
              <a:rPr lang="zh-CN" altLang="en-US" b="0">
                <a:solidFill>
                  <a:srgbClr val="000000"/>
                </a:solidFill>
                <a:ea typeface="黑体" panose="02010609060101010101" pitchFamily="49" charset="-122"/>
              </a:rPr>
              <a:t>“</a:t>
            </a:r>
            <a:r>
              <a:rPr lang="zh-CN" altLang="en-US" b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b="0">
                <a:solidFill>
                  <a:srgbClr val="000000"/>
                </a:solidFill>
                <a:ea typeface="黑体" panose="02010609060101010101" pitchFamily="49" charset="-122"/>
              </a:rPr>
              <a:t>”</a:t>
            </a:r>
            <a:r>
              <a:rPr lang="zh-CN" altLang="en-US" b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。</a:t>
            </a:r>
            <a:endParaRPr lang="zh-CN" altLang="en-US" b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935414" y="1120775"/>
            <a:ext cx="15081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b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一度角</a:t>
            </a:r>
            <a:endParaRPr lang="zh-CN" altLang="en-US" b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148" name="Picture 4" descr="量角器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114" y="1706564"/>
            <a:ext cx="6021387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Freeform 5"/>
          <p:cNvSpPr/>
          <p:nvPr/>
        </p:nvSpPr>
        <p:spPr bwMode="auto">
          <a:xfrm>
            <a:off x="5448300" y="4629150"/>
            <a:ext cx="3752850" cy="95250"/>
          </a:xfrm>
          <a:custGeom>
            <a:avLst/>
            <a:gdLst>
              <a:gd name="T0" fmla="*/ 2147483647 w 2364"/>
              <a:gd name="T1" fmla="*/ 2147483647 h 60"/>
              <a:gd name="T2" fmla="*/ 0 w 2364"/>
              <a:gd name="T3" fmla="*/ 2147483647 h 60"/>
              <a:gd name="T4" fmla="*/ 2147483647 w 2364"/>
              <a:gd name="T5" fmla="*/ 0 h 60"/>
              <a:gd name="T6" fmla="*/ 0 60000 65536"/>
              <a:gd name="T7" fmla="*/ 0 60000 65536"/>
              <a:gd name="T8" fmla="*/ 0 60000 65536"/>
              <a:gd name="T9" fmla="*/ 0 w 2364"/>
              <a:gd name="T10" fmla="*/ 0 h 60"/>
              <a:gd name="T11" fmla="*/ 2364 w 2364"/>
              <a:gd name="T12" fmla="*/ 60 h 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64" h="60">
                <a:moveTo>
                  <a:pt x="2364" y="48"/>
                </a:moveTo>
                <a:lnTo>
                  <a:pt x="0" y="60"/>
                </a:lnTo>
                <a:lnTo>
                  <a:pt x="2348" y="0"/>
                </a:lnTo>
              </a:path>
            </a:pathLst>
          </a:custGeom>
          <a:noFill/>
          <a:ln w="25400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0" name="Text Box 7"/>
          <p:cNvSpPr txBox="1">
            <a:spLocks noChangeArrowheads="1"/>
          </p:cNvSpPr>
          <p:nvPr/>
        </p:nvSpPr>
        <p:spPr bwMode="auto">
          <a:xfrm>
            <a:off x="1703389" y="5084764"/>
            <a:ext cx="85677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en-US" altLang="zh-CN" sz="2800"/>
              <a:t>       </a:t>
            </a:r>
            <a:r>
              <a:rPr kumimoji="1" lang="zh-CN" altLang="en-US"/>
              <a:t>角的计量单位是“度”，用符号“ </a:t>
            </a:r>
            <a:r>
              <a:rPr kumimoji="1" lang="en-US" altLang="zh-CN"/>
              <a:t>°”</a:t>
            </a:r>
            <a:r>
              <a:rPr kumimoji="1" lang="zh-CN" altLang="en-US"/>
              <a:t>表示。</a:t>
            </a:r>
            <a:endParaRPr kumimoji="1" lang="zh-CN" altLang="en-US" b="0">
              <a:ea typeface="宋体" panose="02010600030101010101" pitchFamily="2" charset="-122"/>
            </a:endParaRPr>
          </a:p>
        </p:txBody>
      </p:sp>
      <p:sp>
        <p:nvSpPr>
          <p:cNvPr id="6151" name="Text Box 8"/>
          <p:cNvSpPr txBox="1">
            <a:spLocks noChangeArrowheads="1"/>
          </p:cNvSpPr>
          <p:nvPr/>
        </p:nvSpPr>
        <p:spPr bwMode="auto">
          <a:xfrm>
            <a:off x="7304088" y="1020763"/>
            <a:ext cx="2032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4800" b="0">
                <a:solidFill>
                  <a:srgbClr val="FF3300"/>
                </a:solidFill>
                <a:ea typeface="宋体" panose="02010600030101010101" pitchFamily="2" charset="-122"/>
              </a:rPr>
              <a:t>1°</a:t>
            </a:r>
            <a:endParaRPr lang="en-US" altLang="zh-CN" sz="4800" b="0">
              <a:solidFill>
                <a:srgbClr val="FF3300"/>
              </a:solidFill>
              <a:ea typeface="宋体" panose="02010600030101010101" pitchFamily="2" charset="-122"/>
            </a:endParaRPr>
          </a:p>
        </p:txBody>
      </p:sp>
      <p:sp>
        <p:nvSpPr>
          <p:cNvPr id="6152" name="Text Box 9"/>
          <p:cNvSpPr txBox="1">
            <a:spLocks noChangeArrowheads="1"/>
          </p:cNvSpPr>
          <p:nvPr/>
        </p:nvSpPr>
        <p:spPr bwMode="auto">
          <a:xfrm>
            <a:off x="9144001" y="3454400"/>
            <a:ext cx="12049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kumimoji="1" lang="zh-CN" altLang="zh-CN" sz="2400" b="0">
              <a:ea typeface="宋体" panose="02010600030101010101" pitchFamily="2" charset="-122"/>
            </a:endParaRPr>
          </a:p>
        </p:txBody>
      </p:sp>
      <p:sp>
        <p:nvSpPr>
          <p:cNvPr id="6153" name="Line 10"/>
          <p:cNvSpPr>
            <a:spLocks noChangeShapeType="1"/>
          </p:cNvSpPr>
          <p:nvPr/>
        </p:nvSpPr>
        <p:spPr bwMode="auto">
          <a:xfrm flipV="1">
            <a:off x="9307514" y="4303713"/>
            <a:ext cx="460375" cy="27781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4" name="Text Box 11"/>
          <p:cNvSpPr txBox="1">
            <a:spLocks noChangeArrowheads="1"/>
          </p:cNvSpPr>
          <p:nvPr/>
        </p:nvSpPr>
        <p:spPr bwMode="auto">
          <a:xfrm>
            <a:off x="9736138" y="3924300"/>
            <a:ext cx="9318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b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1°</a:t>
            </a:r>
            <a:endParaRPr lang="en-US" altLang="zh-CN" b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55" name="TextBox 11"/>
          <p:cNvSpPr txBox="1">
            <a:spLocks noChangeArrowheads="1"/>
          </p:cNvSpPr>
          <p:nvPr/>
        </p:nvSpPr>
        <p:spPr bwMode="auto">
          <a:xfrm>
            <a:off x="1747005" y="2278063"/>
            <a:ext cx="677108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eaLnBrk="1" hangingPunct="1"/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量 角 器</a:t>
            </a: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量角器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589" y="1412876"/>
            <a:ext cx="8637587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424113" y="836613"/>
            <a:ext cx="6348412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/>
            <a:r>
              <a:rPr kumimoji="1" lang="zh-CN" altLang="en-US" sz="4800">
                <a:solidFill>
                  <a:srgbClr val="0000CC"/>
                </a:solidFill>
              </a:rPr>
              <a:t>量角器</a:t>
            </a:r>
            <a:endParaRPr kumimoji="1" lang="zh-CN" altLang="en-US" sz="480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量角器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CFDF5"/>
              </a:clrFrom>
              <a:clrTo>
                <a:srgbClr val="FCFD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275" y="1911351"/>
            <a:ext cx="6021388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3701" name="Freeform 5"/>
          <p:cNvSpPr/>
          <p:nvPr/>
        </p:nvSpPr>
        <p:spPr bwMode="auto">
          <a:xfrm>
            <a:off x="4930775" y="4810125"/>
            <a:ext cx="3752850" cy="95250"/>
          </a:xfrm>
          <a:custGeom>
            <a:avLst/>
            <a:gdLst>
              <a:gd name="T0" fmla="*/ 2147483647 w 2364"/>
              <a:gd name="T1" fmla="*/ 120967519 h 60"/>
              <a:gd name="T2" fmla="*/ 0 w 2364"/>
              <a:gd name="T3" fmla="*/ 151209386 h 60"/>
              <a:gd name="T4" fmla="*/ 2147483647 w 2364"/>
              <a:gd name="T5" fmla="*/ 0 h 60"/>
              <a:gd name="T6" fmla="*/ 0 60000 65536"/>
              <a:gd name="T7" fmla="*/ 0 60000 65536"/>
              <a:gd name="T8" fmla="*/ 0 60000 65536"/>
              <a:gd name="T9" fmla="*/ 0 w 2364"/>
              <a:gd name="T10" fmla="*/ 0 h 60"/>
              <a:gd name="T11" fmla="*/ 2364 w 2364"/>
              <a:gd name="T12" fmla="*/ 60 h 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64" h="60">
                <a:moveTo>
                  <a:pt x="2364" y="48"/>
                </a:moveTo>
                <a:lnTo>
                  <a:pt x="0" y="60"/>
                </a:lnTo>
                <a:lnTo>
                  <a:pt x="2348" y="0"/>
                </a:lnTo>
              </a:path>
            </a:pathLst>
          </a:custGeom>
          <a:noFill/>
          <a:ln w="25400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702" name="Line 6"/>
          <p:cNvSpPr>
            <a:spLocks noChangeShapeType="1"/>
          </p:cNvSpPr>
          <p:nvPr/>
        </p:nvSpPr>
        <p:spPr bwMode="auto">
          <a:xfrm flipV="1">
            <a:off x="8720139" y="4551363"/>
            <a:ext cx="676275" cy="29845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703" name="Text Box 7"/>
          <p:cNvSpPr txBox="1">
            <a:spLocks noChangeArrowheads="1"/>
          </p:cNvSpPr>
          <p:nvPr/>
        </p:nvSpPr>
        <p:spPr bwMode="auto">
          <a:xfrm>
            <a:off x="9340851" y="4205289"/>
            <a:ext cx="9683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b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1°</a:t>
            </a:r>
            <a:endParaRPr lang="en-US" altLang="zh-CN" b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3705" name="Freeform 9"/>
          <p:cNvSpPr/>
          <p:nvPr/>
        </p:nvSpPr>
        <p:spPr bwMode="auto">
          <a:xfrm>
            <a:off x="4946651" y="4527551"/>
            <a:ext cx="3736975" cy="411163"/>
          </a:xfrm>
          <a:custGeom>
            <a:avLst/>
            <a:gdLst>
              <a:gd name="T0" fmla="*/ 2147483647 w 2364"/>
              <a:gd name="T1" fmla="*/ 2147483647 h 60"/>
              <a:gd name="T2" fmla="*/ 0 w 2364"/>
              <a:gd name="T3" fmla="*/ 2147483647 h 60"/>
              <a:gd name="T4" fmla="*/ 2147483647 w 2364"/>
              <a:gd name="T5" fmla="*/ 0 h 60"/>
              <a:gd name="T6" fmla="*/ 0 60000 65536"/>
              <a:gd name="T7" fmla="*/ 0 60000 65536"/>
              <a:gd name="T8" fmla="*/ 0 60000 65536"/>
              <a:gd name="T9" fmla="*/ 0 w 2364"/>
              <a:gd name="T10" fmla="*/ 0 h 60"/>
              <a:gd name="T11" fmla="*/ 2364 w 2364"/>
              <a:gd name="T12" fmla="*/ 60 h 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64" h="60">
                <a:moveTo>
                  <a:pt x="2364" y="48"/>
                </a:moveTo>
                <a:lnTo>
                  <a:pt x="0" y="60"/>
                </a:lnTo>
                <a:lnTo>
                  <a:pt x="2348" y="0"/>
                </a:lnTo>
              </a:path>
            </a:pathLst>
          </a:custGeom>
          <a:noFill/>
          <a:ln w="25400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9" name="Oval 10"/>
          <p:cNvSpPr>
            <a:spLocks noChangeArrowheads="1"/>
          </p:cNvSpPr>
          <p:nvPr/>
        </p:nvSpPr>
        <p:spPr bwMode="auto">
          <a:xfrm>
            <a:off x="4895851" y="4838700"/>
            <a:ext cx="104775" cy="1349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13707" name="Text Box 11"/>
          <p:cNvSpPr txBox="1">
            <a:spLocks noChangeArrowheads="1"/>
          </p:cNvSpPr>
          <p:nvPr/>
        </p:nvSpPr>
        <p:spPr bwMode="auto">
          <a:xfrm>
            <a:off x="8669339" y="4292601"/>
            <a:ext cx="160337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4800">
                <a:solidFill>
                  <a:srgbClr val="FF3300"/>
                </a:solidFill>
                <a:ea typeface="宋体" panose="02010600030101010101" pitchFamily="2" charset="-122"/>
              </a:rPr>
              <a:t>5°</a:t>
            </a:r>
            <a:endParaRPr lang="en-US" altLang="zh-CN" sz="4800">
              <a:solidFill>
                <a:srgbClr val="FF3300"/>
              </a:solidFill>
              <a:ea typeface="宋体" panose="02010600030101010101" pitchFamily="2" charset="-122"/>
            </a:endParaRPr>
          </a:p>
        </p:txBody>
      </p:sp>
      <p:sp>
        <p:nvSpPr>
          <p:cNvPr id="413708" name="Line 12"/>
          <p:cNvSpPr>
            <a:spLocks noChangeShapeType="1"/>
          </p:cNvSpPr>
          <p:nvPr/>
        </p:nvSpPr>
        <p:spPr bwMode="auto">
          <a:xfrm flipV="1">
            <a:off x="4911726" y="4886326"/>
            <a:ext cx="4602163" cy="15875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709" name="Line 13"/>
          <p:cNvSpPr>
            <a:spLocks noChangeShapeType="1"/>
          </p:cNvSpPr>
          <p:nvPr/>
        </p:nvSpPr>
        <p:spPr bwMode="auto">
          <a:xfrm flipV="1">
            <a:off x="4911726" y="4062413"/>
            <a:ext cx="4467225" cy="86995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710" name="Text Box 14"/>
          <p:cNvSpPr txBox="1">
            <a:spLocks noChangeArrowheads="1"/>
          </p:cNvSpPr>
          <p:nvPr/>
        </p:nvSpPr>
        <p:spPr bwMode="auto">
          <a:xfrm>
            <a:off x="9490075" y="4149725"/>
            <a:ext cx="1214438" cy="641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en-US" altLang="zh-CN" sz="3600">
                <a:solidFill>
                  <a:srgbClr val="FF3300"/>
                </a:solidFill>
                <a:ea typeface="宋体" panose="02010600030101010101" pitchFamily="2" charset="-122"/>
              </a:rPr>
              <a:t>10 </a:t>
            </a:r>
            <a:r>
              <a:rPr lang="en-US" altLang="zh-CN" sz="3600">
                <a:solidFill>
                  <a:srgbClr val="FF3300"/>
                </a:solidFill>
                <a:ea typeface="宋体" panose="02010600030101010101" pitchFamily="2" charset="-122"/>
              </a:rPr>
              <a:t>°</a:t>
            </a:r>
            <a:endParaRPr lang="en-US" altLang="zh-CN" sz="3600">
              <a:solidFill>
                <a:srgbClr val="FF33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按钮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4137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4137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4137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137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13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4137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4137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13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13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13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703" grpId="0" autoUpdateAnimBg="0"/>
      <p:bldP spid="413703" grpId="1"/>
      <p:bldP spid="4137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量角器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588" y="1601788"/>
            <a:ext cx="7842250" cy="449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424113" y="620713"/>
            <a:ext cx="6348412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/>
            <a:r>
              <a:rPr kumimoji="1" lang="zh-CN" altLang="en-US" sz="4800">
                <a:solidFill>
                  <a:srgbClr val="0000CC"/>
                </a:solidFill>
              </a:rPr>
              <a:t>读一读</a:t>
            </a:r>
            <a:endParaRPr kumimoji="1" lang="zh-CN" altLang="en-US" sz="4800">
              <a:solidFill>
                <a:srgbClr val="0000CC"/>
              </a:solidFill>
            </a:endParaRPr>
          </a:p>
        </p:txBody>
      </p:sp>
      <p:sp>
        <p:nvSpPr>
          <p:cNvPr id="417803" name="Line 11"/>
          <p:cNvSpPr>
            <a:spLocks noChangeShapeType="1"/>
          </p:cNvSpPr>
          <p:nvPr/>
        </p:nvSpPr>
        <p:spPr bwMode="auto">
          <a:xfrm flipV="1">
            <a:off x="5689601" y="5487988"/>
            <a:ext cx="4354513" cy="555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7804" name="Line 12"/>
          <p:cNvSpPr>
            <a:spLocks noChangeShapeType="1"/>
          </p:cNvSpPr>
          <p:nvPr/>
        </p:nvSpPr>
        <p:spPr bwMode="auto">
          <a:xfrm flipV="1">
            <a:off x="5675314" y="3830638"/>
            <a:ext cx="4383087" cy="16573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2" name="Oval 13"/>
          <p:cNvSpPr>
            <a:spLocks noChangeArrowheads="1"/>
          </p:cNvSpPr>
          <p:nvPr/>
        </p:nvSpPr>
        <p:spPr bwMode="auto">
          <a:xfrm>
            <a:off x="5600701" y="5410200"/>
            <a:ext cx="150813" cy="1793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78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178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量角器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163" y="2762251"/>
            <a:ext cx="6686550" cy="383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/>
          <p:cNvGrpSpPr/>
          <p:nvPr/>
        </p:nvGrpSpPr>
        <p:grpSpPr bwMode="auto">
          <a:xfrm>
            <a:off x="5164138" y="3716338"/>
            <a:ext cx="3740150" cy="2392362"/>
            <a:chOff x="2265" y="2355"/>
            <a:chExt cx="2356" cy="1507"/>
          </a:xfrm>
        </p:grpSpPr>
        <p:sp>
          <p:nvSpPr>
            <p:cNvPr id="10245" name="Line 7"/>
            <p:cNvSpPr>
              <a:spLocks noChangeShapeType="1"/>
            </p:cNvSpPr>
            <p:nvPr/>
          </p:nvSpPr>
          <p:spPr bwMode="auto">
            <a:xfrm flipV="1">
              <a:off x="2291" y="2355"/>
              <a:ext cx="1703" cy="1485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246" name="Group 8"/>
            <p:cNvGrpSpPr/>
            <p:nvPr/>
          </p:nvGrpSpPr>
          <p:grpSpPr bwMode="auto">
            <a:xfrm>
              <a:off x="2265" y="3683"/>
              <a:ext cx="2356" cy="179"/>
              <a:chOff x="2265" y="3683"/>
              <a:chExt cx="2356" cy="179"/>
            </a:xfrm>
          </p:grpSpPr>
          <p:sp>
            <p:nvSpPr>
              <p:cNvPr id="10247" name="Line 9"/>
              <p:cNvSpPr>
                <a:spLocks noChangeShapeType="1"/>
              </p:cNvSpPr>
              <p:nvPr/>
            </p:nvSpPr>
            <p:spPr bwMode="auto">
              <a:xfrm>
                <a:off x="2265" y="3840"/>
                <a:ext cx="2356" cy="0"/>
              </a:xfrm>
              <a:prstGeom prst="line">
                <a:avLst/>
              </a:prstGeom>
              <a:noFill/>
              <a:ln w="38100">
                <a:solidFill>
                  <a:srgbClr val="3333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48" name="Freeform 10"/>
              <p:cNvSpPr/>
              <p:nvPr/>
            </p:nvSpPr>
            <p:spPr bwMode="auto">
              <a:xfrm>
                <a:off x="2457" y="3683"/>
                <a:ext cx="111" cy="179"/>
              </a:xfrm>
              <a:custGeom>
                <a:avLst/>
                <a:gdLst>
                  <a:gd name="T0" fmla="*/ 0 w 87"/>
                  <a:gd name="T1" fmla="*/ 0 h 137"/>
                  <a:gd name="T2" fmla="*/ 330 w 87"/>
                  <a:gd name="T3" fmla="*/ 133 h 137"/>
                  <a:gd name="T4" fmla="*/ 781 w 87"/>
                  <a:gd name="T5" fmla="*/ 1522 h 137"/>
                  <a:gd name="T6" fmla="*/ 0 60000 65536"/>
                  <a:gd name="T7" fmla="*/ 0 60000 65536"/>
                  <a:gd name="T8" fmla="*/ 0 60000 65536"/>
                  <a:gd name="T9" fmla="*/ 0 w 87"/>
                  <a:gd name="T10" fmla="*/ 0 h 137"/>
                  <a:gd name="T11" fmla="*/ 87 w 87"/>
                  <a:gd name="T12" fmla="*/ 137 h 13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7" h="137">
                    <a:moveTo>
                      <a:pt x="0" y="0"/>
                    </a:moveTo>
                    <a:cubicBezTo>
                      <a:pt x="12" y="4"/>
                      <a:pt x="27" y="4"/>
                      <a:pt x="37" y="12"/>
                    </a:cubicBezTo>
                    <a:cubicBezTo>
                      <a:pt x="65" y="34"/>
                      <a:pt x="87" y="103"/>
                      <a:pt x="87" y="137"/>
                    </a:cubicBezTo>
                  </a:path>
                </a:pathLst>
              </a:custGeom>
              <a:noFill/>
              <a:ln w="38100" cmpd="sng">
                <a:solidFill>
                  <a:schemeClr val="accent2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2424113" y="620713"/>
            <a:ext cx="6348412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/>
            <a:r>
              <a:rPr kumimoji="1" lang="zh-CN" altLang="en-US" sz="4800">
                <a:solidFill>
                  <a:srgbClr val="0000CC"/>
                </a:solidFill>
              </a:rPr>
              <a:t>读一读</a:t>
            </a:r>
            <a:endParaRPr kumimoji="1" lang="zh-CN" altLang="en-US" sz="480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量角器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75" y="2486026"/>
            <a:ext cx="6686550" cy="383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51" name="Line 11"/>
          <p:cNvSpPr>
            <a:spLocks noChangeShapeType="1"/>
          </p:cNvSpPr>
          <p:nvPr/>
        </p:nvSpPr>
        <p:spPr bwMode="auto">
          <a:xfrm flipH="1">
            <a:off x="2074863" y="5805489"/>
            <a:ext cx="3860800" cy="28575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9852" name="Line 12"/>
          <p:cNvSpPr>
            <a:spLocks noChangeShapeType="1"/>
          </p:cNvSpPr>
          <p:nvPr/>
        </p:nvSpPr>
        <p:spPr bwMode="auto">
          <a:xfrm flipV="1">
            <a:off x="5965826" y="1914525"/>
            <a:ext cx="671513" cy="386080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424113" y="620713"/>
            <a:ext cx="6348412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defRPr>
            </a:lvl9pPr>
          </a:lstStyle>
          <a:p>
            <a:pPr algn="l" eaLnBrk="1" hangingPunct="1"/>
            <a:r>
              <a:rPr kumimoji="1" lang="zh-CN" altLang="en-US" sz="4800">
                <a:solidFill>
                  <a:srgbClr val="0000CC"/>
                </a:solidFill>
              </a:rPr>
              <a:t>读一读</a:t>
            </a:r>
            <a:endParaRPr kumimoji="1" lang="zh-CN" altLang="en-US" sz="480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19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《角的度量》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0000FF"/>
          </a:solidFill>
          <a:prstDash val="solid"/>
          <a:round/>
          <a:headEnd type="none" w="med" len="med"/>
          <a:tailEnd type="none" w="lg" len="lg"/>
        </a:ln>
      </a:spPr>
      <a:bodyPr vert="horz" wrap="square" lIns="90000" tIns="46800" rIns="90000" bIns="4680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楷体_GB2312" panose="0201060903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0000FF"/>
          </a:solidFill>
          <a:prstDash val="solid"/>
          <a:round/>
          <a:headEnd type="none" w="med" len="med"/>
          <a:tailEnd type="none" w="lg" len="lg"/>
        </a:ln>
      </a:spPr>
      <a:bodyPr vert="horz" wrap="square" lIns="90000" tIns="46800" rIns="90000" bIns="4680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楷体_GB2312" panose="02010609030101010101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《角的度量》</Template>
  <TotalTime>0</TotalTime>
  <Words>445</Words>
  <Application>WPS 演示</Application>
  <PresentationFormat>宽屏</PresentationFormat>
  <Paragraphs>87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Arial</vt:lpstr>
      <vt:lpstr>宋体</vt:lpstr>
      <vt:lpstr>Wingdings</vt:lpstr>
      <vt:lpstr>Times New Roman</vt:lpstr>
      <vt:lpstr>楷体_GB2312</vt:lpstr>
      <vt:lpstr>新宋体</vt:lpstr>
      <vt:lpstr>黑体</vt:lpstr>
      <vt:lpstr>微软雅黑</vt:lpstr>
      <vt:lpstr>Arial Unicode MS</vt:lpstr>
      <vt:lpstr>Calibri</vt:lpstr>
      <vt:lpstr>《角的度量》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田茂友</dc:creator>
  <cp:lastModifiedBy>qwe</cp:lastModifiedBy>
  <cp:revision>2</cp:revision>
  <dcterms:created xsi:type="dcterms:W3CDTF">2019-08-28T14:43:00Z</dcterms:created>
  <dcterms:modified xsi:type="dcterms:W3CDTF">2021-11-10T12:03:31Z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64765618F5884DD49BC1BDB7C91AC260</vt:lpwstr>
  </property>
  <property fmtid="{D5CDD505-2E9C-101B-9397-08002B2CF9AE}" pid="3" name="KSOProductBuildVer">
    <vt:lpwstr>2052-11.1.0.11045</vt:lpwstr>
  </property>
</Properties>
</file>